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1"/>
    <p:restoredTop sz="95788"/>
  </p:normalViewPr>
  <p:slideViewPr>
    <p:cSldViewPr snapToGrid="0" snapToObjects="1">
      <p:cViewPr varScale="1">
        <p:scale>
          <a:sx n="110" d="100"/>
          <a:sy n="110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uttersnap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bycicle?utm_source=unsplash&amp;utm_medium=referral&amp;utm_content=creditCopyText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cchio?utm_source=unsplash&amp;utm_medium=referral&amp;utm_content=creditCopyText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bycicle?utm_source=unsplash&amp;utm_medium=referral&amp;utm_content=creditCopyText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578932-68D8-F645-9FC6-96E327B6D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430"/>
            <a:ext cx="10274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FB4445-5C38-EA4E-896D-DF1A2246006D}"/>
              </a:ext>
            </a:extLst>
          </p:cNvPr>
          <p:cNvSpPr/>
          <p:nvPr userDrawn="1"/>
        </p:nvSpPr>
        <p:spPr>
          <a:xfrm>
            <a:off x="-56893" y="6507956"/>
            <a:ext cx="3367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Photo by </a:t>
            </a:r>
            <a:r>
              <a:rPr lang="en-AU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chuttersnap</a:t>
            </a:r>
            <a:r>
              <a:rPr lang="en-AU" dirty="0">
                <a:solidFill>
                  <a:schemeClr val="tx1"/>
                </a:solidFill>
              </a:rPr>
              <a:t> on </a:t>
            </a:r>
            <a:r>
              <a:rPr lang="en-AU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646113" y="3108957"/>
            <a:ext cx="4436509" cy="3118515"/>
          </a:xfrm>
          <a:gradFill>
            <a:gsLst>
              <a:gs pos="31000">
                <a:srgbClr val="303030"/>
              </a:gs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defRPr kumimoji="0" lang="en-US" sz="5000" b="1" i="0" u="none" strike="noStrike" cap="none" spc="-300" normalizeH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marR="0" lvl="0" indent="0" algn="l" fontAlgn="auto">
              <a:lnSpc>
                <a:spcPts val="4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GB" dirty="0"/>
              <a:t>Click to edit Master title style]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12" y="5243512"/>
            <a:ext cx="4436509" cy="87153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90" y="229331"/>
            <a:ext cx="10115799" cy="913431"/>
          </a:xfr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defRPr kumimoji="0" lang="en-US" sz="3200" b="0" i="0" u="none" strike="noStrike" cap="none" spc="0" normalizeH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marR="0" lvl="0" indent="0" algn="l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89" y="1405889"/>
            <a:ext cx="10115799" cy="479996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999B7A4-434F-7748-8938-A6C9B2284AB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F1E30CA-17D1-BC47-9354-FCEB16DBE7F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77FBCC6-0BB9-0C4B-8CAF-686CEC5681D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4864ACD-A954-BE4F-AB66-7CDDE0719A6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2996BD9-4377-0E41-A868-CB998010E0C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09C4AD1-B905-734D-9C83-6A5327EB5478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 descr="A picture containing sitting, piece, table, close&#10;&#10;Description automatically generated">
            <a:extLst>
              <a:ext uri="{FF2B5EF4-FFF2-40B4-BE49-F238E27FC236}">
                <a16:creationId xmlns:a16="http://schemas.microsoft.com/office/drawing/2014/main" id="{67A3019E-9CB8-8846-96BF-C519D0224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9070" y="6269876"/>
            <a:ext cx="1551453" cy="45823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  <p15:guide id="2" pos="189" userDrawn="1">
          <p15:clr>
            <a:srgbClr val="FBAE40"/>
          </p15:clr>
        </p15:guide>
        <p15:guide id="3" pos="65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able, sitting, cake, black&#10;&#10;Description automatically generated">
            <a:extLst>
              <a:ext uri="{FF2B5EF4-FFF2-40B4-BE49-F238E27FC236}">
                <a16:creationId xmlns:a16="http://schemas.microsoft.com/office/drawing/2014/main" id="{76337582-A309-B942-9536-DCFE3BD87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54" y="-13447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8B14E-8235-2D41-8616-068F63635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 flipH="1">
            <a:off x="1897242" y="2391734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ysClr val="windowText" lastClr="000000">
                  <a:lumMod val="75000"/>
                  <a:lumOff val="25000"/>
                </a:sysClr>
              </a:gs>
              <a:gs pos="0">
                <a:sysClr val="windowText" lastClr="000000"/>
              </a:gs>
            </a:gsLst>
            <a:lin ang="0" scaled="0"/>
          </a:gradFill>
          <a:ln w="3175">
            <a:solidFill>
              <a:sysClr val="windowText" lastClr="000000">
                <a:lumMod val="85000"/>
                <a:lumOff val="15000"/>
              </a:sys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1EF12F-E2F1-7E4F-8909-90ED08DB854F}"/>
              </a:ext>
            </a:extLst>
          </p:cNvPr>
          <p:cNvSpPr txBox="1">
            <a:spLocks/>
          </p:cNvSpPr>
          <p:nvPr userDrawn="1"/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Click to edit Master title style</a:t>
            </a:r>
            <a:endParaRPr kumimoji="0" lang="en-US" sz="5000" b="1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23CD445-0C30-A44B-9011-DDE535E6C340}"/>
              </a:ext>
            </a:extLst>
          </p:cNvPr>
          <p:cNvSpPr txBox="1">
            <a:spLocks/>
          </p:cNvSpPr>
          <p:nvPr userDrawn="1"/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Click to edit Master subtitle style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D275E30-F3FA-E143-AD81-FD6D43A853C0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68050180-B6F2-F14E-8D43-754D527B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FFFFF">
                <a:lumMod val="9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7" name="Isosceles Triangle 20">
            <a:extLst>
              <a:ext uri="{FF2B5EF4-FFF2-40B4-BE49-F238E27FC236}">
                <a16:creationId xmlns:a16="http://schemas.microsoft.com/office/drawing/2014/main" id="{82FE74A9-0934-FA4A-9311-7A3F366D0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3915924" y="5016307"/>
            <a:ext cx="476249" cy="522265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295790-AD4E-484E-8B77-BD2A169054B9}"/>
              </a:ext>
            </a:extLst>
          </p:cNvPr>
          <p:cNvSpPr/>
          <p:nvPr userDrawn="1"/>
        </p:nvSpPr>
        <p:spPr>
          <a:xfrm>
            <a:off x="8898967" y="6610466"/>
            <a:ext cx="21178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AU" sz="900" dirty="0">
                <a:solidFill>
                  <a:srgbClr val="FFFFFF"/>
                </a:solidFill>
                <a:latin typeface="Calibri Light"/>
              </a:rPr>
              <a:t>Photo by </a:t>
            </a:r>
            <a:r>
              <a:rPr lang="en-AU" sz="900" dirty="0">
                <a:solidFill>
                  <a:srgbClr val="FFFFFF"/>
                </a:solidFill>
                <a:latin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Tommaso Pecchioli</a:t>
            </a:r>
            <a:r>
              <a:rPr lang="en-AU" sz="900" dirty="0">
                <a:solidFill>
                  <a:srgbClr val="FFFFFF"/>
                </a:solidFill>
                <a:latin typeface="Calibri Light"/>
              </a:rPr>
              <a:t> on </a:t>
            </a:r>
            <a:r>
              <a:rPr lang="en-AU" sz="900" dirty="0">
                <a:solidFill>
                  <a:srgbClr val="FFFFFF"/>
                </a:solidFill>
                <a:latin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AU" sz="900" dirty="0">
              <a:solidFill>
                <a:srgbClr val="FFFFFF"/>
              </a:solidFill>
              <a:latin typeface="Calibri Ligh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7179F764-6B77-1042-8AC4-F81E8B7B03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6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18CC897-BE43-904C-905E-6905E04BAD8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26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B00D44C-3C47-6243-B597-39925F3D8330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Picture 17" descr="A picture containing sitting, piece, table, close&#10;&#10;Description automatically generated">
            <a:extLst>
              <a:ext uri="{FF2B5EF4-FFF2-40B4-BE49-F238E27FC236}">
                <a16:creationId xmlns:a16="http://schemas.microsoft.com/office/drawing/2014/main" id="{40DDEC44-FD8F-6E46-9FE5-3775F36B8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9070" y="6269876"/>
            <a:ext cx="1551453" cy="45823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612" y="236999"/>
            <a:ext cx="11416043" cy="923464"/>
          </a:xfrm>
          <a:noFill/>
          <a:ln w="31750" cap="sq">
            <a:noFill/>
            <a:miter lim="800000"/>
          </a:ln>
        </p:spPr>
        <p:txBody>
          <a:bodyPr vert="horz" lIns="0" tIns="0" rIns="0" bIns="0" rtlCol="0" anchor="t">
            <a:noAutofit/>
          </a:bodyPr>
          <a:lstStyle>
            <a:lvl1pPr algn="l">
              <a:defRPr kumimoji="0" lang="en-US" sz="3200" b="0" i="0" u="none" strike="noStrike" cap="none" spc="0" normalizeH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lvl="0" algn="l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0ABF98-099A-4C46-9AEF-09C465D14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051" y="1160462"/>
            <a:ext cx="4603190" cy="5109414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377C9FC-C0CA-294D-9FBC-C998D658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9241" y="1160462"/>
            <a:ext cx="6837030" cy="5109413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7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  <p15:guide id="2" pos="1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8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646113" y="3108957"/>
            <a:ext cx="4436509" cy="3118515"/>
          </a:xfrm>
          <a:gradFill>
            <a:gsLst>
              <a:gs pos="31000">
                <a:srgbClr val="303030"/>
              </a:gs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/>
          <a:lstStyle/>
          <a:p>
            <a:pPr marL="0" lvl="0" indent="0">
              <a:buNone/>
            </a:pPr>
            <a:r>
              <a:t>Better Management of Bicycle Fleet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12" y="5243512"/>
            <a:ext cx="4436509" cy="871537"/>
          </a:xfrm>
          <a:noFill/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11612" y="236999"/>
            <a:ext cx="11416043" cy="923464"/>
          </a:xfrm>
          <a:noFill/>
          <a:ln w="31750" cap="sq">
            <a:noFill/>
            <a:miter lim="800000"/>
          </a:ln>
        </p:spPr>
        <p:txBody>
          <a:bodyPr/>
          <a:lstStyle/>
          <a:p>
            <a:pPr marL="0" lvl="0" indent="0">
              <a:buNone/>
            </a:pPr>
            <a:r>
              <a:t>Fleet maintenance volumes and windows need to be carefully chosen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0ABF98-099A-4C46-9AEF-09C465D14F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In order to </a:t>
            </a:r>
            <a:r>
              <a:rPr b="1" dirty="0"/>
              <a:t>provide a good service</a:t>
            </a:r>
            <a:r>
              <a:rPr dirty="0"/>
              <a:t> for the users of the bike sharing scheme, </a:t>
            </a:r>
            <a:r>
              <a:rPr b="1" dirty="0"/>
              <a:t>unavailability needs to be avoided</a:t>
            </a:r>
            <a:r>
              <a:rPr dirty="0"/>
              <a:t>, either by lack of maintenance or lack of supply. Thus, maintenance windows need to be selected </a:t>
            </a:r>
            <a:r>
              <a:rPr b="1" dirty="0"/>
              <a:t>smartly</a:t>
            </a:r>
            <a:r>
              <a:rPr dirty="0"/>
              <a:t>.</a:t>
            </a:r>
          </a:p>
          <a:p>
            <a:pPr lvl="1"/>
            <a:r>
              <a:rPr dirty="0"/>
              <a:t>Shared bikes are </a:t>
            </a:r>
            <a:r>
              <a:rPr b="1" dirty="0"/>
              <a:t>used every day of the week</a:t>
            </a:r>
            <a:r>
              <a:rPr dirty="0"/>
              <a:t>. Registered users provide a constant demand baseline.</a:t>
            </a:r>
          </a:p>
          <a:p>
            <a:pPr lvl="1"/>
            <a:r>
              <a:rPr dirty="0"/>
              <a:t>There is </a:t>
            </a:r>
            <a:r>
              <a:rPr b="1" dirty="0"/>
              <a:t>some seasonality</a:t>
            </a:r>
            <a:r>
              <a:rPr dirty="0"/>
              <a:t> in the demand: registered users brave through the winter keeping a the numbers high.</a:t>
            </a:r>
          </a:p>
          <a:p>
            <a:pPr lvl="1"/>
            <a:r>
              <a:rPr dirty="0"/>
              <a:t>At first look, it seems that </a:t>
            </a:r>
            <a:r>
              <a:rPr b="1" dirty="0"/>
              <a:t>weather conditions are the biggest deterrent</a:t>
            </a:r>
            <a:r>
              <a:rPr dirty="0"/>
              <a:t> for bike usage. If it is too cold, or too hot or too windy casual users won’t ride; registered users’ numbers will also drop.</a:t>
            </a:r>
          </a:p>
          <a:p>
            <a:pPr lvl="1"/>
            <a:r>
              <a:rPr dirty="0"/>
              <a:t>Bikes will </a:t>
            </a:r>
            <a:r>
              <a:rPr b="1" dirty="0"/>
              <a:t>keep breaking</a:t>
            </a:r>
            <a:r>
              <a:rPr dirty="0"/>
              <a:t> - even if they are well built! Thus, </a:t>
            </a:r>
            <a:r>
              <a:rPr b="1" dirty="0"/>
              <a:t>every opportunity</a:t>
            </a:r>
            <a:r>
              <a:rPr dirty="0"/>
              <a:t> to undertake maintenance </a:t>
            </a:r>
            <a:r>
              <a:rPr b="1" dirty="0"/>
              <a:t>needs to be taken</a:t>
            </a:r>
            <a:r>
              <a:rPr dirty="0"/>
              <a:t>.</a:t>
            </a:r>
          </a:p>
        </p:txBody>
      </p:sp>
      <p:pic>
        <p:nvPicPr>
          <p:cNvPr id="2" name="Picture 1" descr="Bike-Maintenance_files/figure-pptx/problem_statement_char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43500" y="1155700"/>
            <a:ext cx="6375400" cy="510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 Light</vt:lpstr>
      <vt:lpstr>Corbel</vt:lpstr>
      <vt:lpstr>Gill Sans MT</vt:lpstr>
      <vt:lpstr>Times New Roman</vt:lpstr>
      <vt:lpstr>Parcel</vt:lpstr>
      <vt:lpstr>Better Management of Bicycle Fleet</vt:lpstr>
      <vt:lpstr>Fleet maintenance volumes and windows need to be carefully chosen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Parcel</Template>
  <TotalTime>22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Corbel</vt:lpstr>
      <vt:lpstr>Gill Sans MT</vt:lpstr>
      <vt:lpstr>Times New Roman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Management of Bicycle Fleet</dc:title>
  <dc:creator/>
  <cp:keywords/>
  <cp:lastModifiedBy>Carlos Yáñez</cp:lastModifiedBy>
  <cp:revision>1</cp:revision>
  <dcterms:created xsi:type="dcterms:W3CDTF">2020-06-04T22:08:13Z</dcterms:created>
  <dcterms:modified xsi:type="dcterms:W3CDTF">2020-06-04T22:08:50Z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